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svg" ContentType="image/svg+xml"/>
  <Default Extension="png" ContentType="image/png"/>
  <Default Extension="jpeg" ContentType="image/jpeg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revisionInfo.xml" ContentType="application/vnd.ms-powerpoint.revisioninfo+xml"/>
  <Override PartName="/ppt/slides/slide2.xml" ContentType="application/vnd.openxmlformats-officedocument.presentationml.slid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2.xml" ContentType="application/vnd.openxmlformats-officedocument.presentationml.notesSlide+xml"/>
  <Override PartName="/ppt/viewProps.xml" ContentType="application/vnd.openxmlformats-officedocument.presentationml.viewProps+xml"/>
  <Override PartName="/ppt/slides/slide3.xml" ContentType="application/vnd.openxmlformats-officedocument.presentationml.slide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61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34C"/>
    <a:srgbClr val="FFFFFF"/>
    <a:srgbClr val="F39E34"/>
    <a:srgbClr val="23AA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6AEC01-F3AE-B731-BC0C-097909DDEFF6}" v="55" dt="2025-09-09T03:55:30.1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8" /><Relationship Type="http://schemas.microsoft.com/office/2015/10/relationships/revisionInfo" Target="/ppt/revisionInfo.xml" Id="rId13" /><Relationship Type="http://schemas.openxmlformats.org/officeDocument/2006/relationships/slide" Target="/ppt/slides/slide2.xml" Id="rId3" /><Relationship Type="http://schemas.openxmlformats.org/officeDocument/2006/relationships/slide" Target="/ppt/slides/slide6.xml" Id="rId7" /><Relationship Type="http://schemas.openxmlformats.org/officeDocument/2006/relationships/tableStyles" Target="/ppt/tableStyles.xml" Id="rId12" /><Relationship Type="http://schemas.openxmlformats.org/officeDocument/2006/relationships/slide" Target="/ppt/slides/slide1.xml" Id="rId2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theme" Target="/ppt/theme/theme1.xml" Id="rId11" /><Relationship Type="http://schemas.openxmlformats.org/officeDocument/2006/relationships/slide" Target="/ppt/slides/slide4.xml" Id="rId5" /><Relationship Type="http://schemas.openxmlformats.org/officeDocument/2006/relationships/viewProps" Target="/ppt/viewProps.xml" Id="rId10" /><Relationship Type="http://schemas.openxmlformats.org/officeDocument/2006/relationships/slide" Target="/ppt/slides/slide3.xml" Id="rId4" /><Relationship Type="http://schemas.openxmlformats.org/officeDocument/2006/relationships/presProps" Target="/ppt/presProps.xml" Id="rId9" /></Relationships>
</file>

<file path=ppt/media/image1.jpeg>
</file>

<file path=ppt/media/image2.png>
</file>

<file path=ppt/media/image3.png>
</file>

<file path=ppt/media/image4.svg>
</file>

<file path=ppt/media/image5.png>
</file>

<file path=ppt/media/image6.jpeg>
</file>

<file path=ppt/media/image7.jpeg>
</file>

<file path=ppt/media/image8.jpe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DE5F0-F600-46C3-AE4D-5148C69FFBAD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EF6FF-9132-45E0-97B0-6601D5F65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07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3.xml" Id="rId2" /><Relationship Type="http://schemas.openxmlformats.org/officeDocument/2006/relationships/notesMaster" Target="/ppt/notesMasters/notesMaster1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4.xml" Id="rId2" /><Relationship Type="http://schemas.openxmlformats.org/officeDocument/2006/relationships/notesMaster" Target="/ppt/notesMasters/notesMaster1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5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90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86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9DE9B-9A6B-E56B-3A2E-48544F06B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B8E850-7BF3-F953-0587-699BF69EE6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31E806-44D7-F165-8A01-EBB92CDA88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82158-080C-8795-393F-0DC5734628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079587"/>
      </p:ext>
    </p:extLst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DE9D4-CBBD-39CF-AB04-BF492945B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C9F787-A6F0-B4AA-E084-B6E6A2965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97AC2-B99D-4E92-643D-E755FB134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3E8F1-0B97-8411-9791-E2816322D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AFF63-8290-6775-8277-205603A4E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8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706E-CA7F-38DC-3ABC-4F852DF7F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2F1B5-7512-79D3-6D27-ACE3DE8EB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CBC36-52A8-E007-5F87-D62CEE285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3E764-0E8F-32F3-959D-0F804A37A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B5893-D3ED-A111-1DE0-119AD82E1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30814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2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FA0F04-FAD4-97D9-A6C1-4A9425348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4B0C2-37FD-4F81-D9FA-1A82879BF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B38CD-676D-868D-91EF-E89C850F79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BE4D0-E68C-4FB2-8B3A-AA41DAF039F9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71AA0-E6E0-8ED1-29A0-12D5FC02F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9B170-770F-E884-8E03-34B29117A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86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2.png" Id="rId3" /><Relationship Type="http://schemas.openxmlformats.org/officeDocument/2006/relationships/image" Target="/ppt/media/image1.jpeg" Id="rId2" /><Relationship Type="http://schemas.openxmlformats.org/officeDocument/2006/relationships/slideLayout" Target="/ppt/slideLayouts/slideLayout1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4.svg" Id="rId3" /><Relationship Type="http://schemas.openxmlformats.org/officeDocument/2006/relationships/image" Target="/ppt/media/image3.png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5.png" Id="rId4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6.jpeg" Id="rId5" /><Relationship Type="http://schemas.openxmlformats.org/officeDocument/2006/relationships/image" Target="/ppt/media/image4.svg" Id="rId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2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4.svg" Id="rId4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3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8.jpeg" Id="rId6" /><Relationship Type="http://schemas.openxmlformats.org/officeDocument/2006/relationships/image" Target="/ppt/media/image7.jpeg" Id="rId5" /><Relationship Type="http://schemas.openxmlformats.org/officeDocument/2006/relationships/image" Target="/ppt/media/image4.svg" Id="rId4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3A5304-1DD4-1448-EB8F-F50DA11AEA9F}"/>
              </a:ext>
            </a:extLst>
          </p:cNvPr>
          <p:cNvSpPr/>
          <p:nvPr/>
        </p:nvSpPr>
        <p:spPr>
          <a:xfrm>
            <a:off x="0" y="0"/>
            <a:ext cx="4216400" cy="6858000"/>
          </a:xfrm>
          <a:prstGeom prst="rect">
            <a:avLst/>
          </a:prstGeom>
          <a:solidFill>
            <a:srgbClr val="1B13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494D9B-A64C-5821-35E0-80140852AFAD}"/>
              </a:ext>
            </a:extLst>
          </p:cNvPr>
          <p:cNvSpPr/>
          <p:nvPr/>
        </p:nvSpPr>
        <p:spPr>
          <a:xfrm>
            <a:off x="762794" y="-1"/>
            <a:ext cx="7010400" cy="685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E0B9D15-33D0-DD82-F9B9-A62E397585AB}"/>
              </a:ext>
            </a:extLst>
          </p:cNvPr>
          <p:cNvGrpSpPr/>
          <p:nvPr/>
        </p:nvGrpSpPr>
        <p:grpSpPr>
          <a:xfrm rot="9009327">
            <a:off x="3174227" y="688903"/>
            <a:ext cx="2299791" cy="5480193"/>
            <a:chOff x="3753542" y="990487"/>
            <a:chExt cx="2046332" cy="4876222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E8F1EA6-1449-2D14-64DF-6AE6F61827F1}"/>
                </a:ext>
              </a:extLst>
            </p:cNvPr>
            <p:cNvSpPr/>
            <p:nvPr/>
          </p:nvSpPr>
          <p:spPr>
            <a:xfrm rot="2843287">
              <a:off x="3753542" y="3846218"/>
              <a:ext cx="2020491" cy="2020491"/>
            </a:xfrm>
            <a:custGeom>
              <a:avLst/>
              <a:gdLst>
                <a:gd name="connsiteX0" fmla="*/ 0 w 4040981"/>
                <a:gd name="connsiteY0" fmla="*/ 2020491 h 4040981"/>
                <a:gd name="connsiteX1" fmla="*/ 2020491 w 4040981"/>
                <a:gd name="connsiteY1" fmla="*/ 0 h 4040981"/>
                <a:gd name="connsiteX2" fmla="*/ 4040982 w 4040981"/>
                <a:gd name="connsiteY2" fmla="*/ 2020491 h 4040981"/>
                <a:gd name="connsiteX3" fmla="*/ 2020491 w 4040981"/>
                <a:gd name="connsiteY3" fmla="*/ 4040982 h 4040981"/>
                <a:gd name="connsiteX4" fmla="*/ 0 w 4040981"/>
                <a:gd name="connsiteY4" fmla="*/ 2020491 h 4040981"/>
                <a:gd name="connsiteX0" fmla="*/ 2020491 w 4040982"/>
                <a:gd name="connsiteY0" fmla="*/ 0 h 4040982"/>
                <a:gd name="connsiteX1" fmla="*/ 4040982 w 4040982"/>
                <a:gd name="connsiteY1" fmla="*/ 2020491 h 4040982"/>
                <a:gd name="connsiteX2" fmla="*/ 2020491 w 4040982"/>
                <a:gd name="connsiteY2" fmla="*/ 4040982 h 4040982"/>
                <a:gd name="connsiteX3" fmla="*/ 0 w 4040982"/>
                <a:gd name="connsiteY3" fmla="*/ 2020491 h 4040982"/>
                <a:gd name="connsiteX4" fmla="*/ 2111931 w 4040982"/>
                <a:gd name="connsiteY4" fmla="*/ 91440 h 4040982"/>
                <a:gd name="connsiteX0" fmla="*/ 2020491 w 4040982"/>
                <a:gd name="connsiteY0" fmla="*/ 0 h 4040982"/>
                <a:gd name="connsiteX1" fmla="*/ 4040982 w 4040982"/>
                <a:gd name="connsiteY1" fmla="*/ 2020491 h 4040982"/>
                <a:gd name="connsiteX2" fmla="*/ 2020491 w 4040982"/>
                <a:gd name="connsiteY2" fmla="*/ 4040982 h 4040982"/>
                <a:gd name="connsiteX3" fmla="*/ 0 w 4040982"/>
                <a:gd name="connsiteY3" fmla="*/ 2020491 h 4040982"/>
                <a:gd name="connsiteX0" fmla="*/ 4040982 w 4040982"/>
                <a:gd name="connsiteY0" fmla="*/ 0 h 2020491"/>
                <a:gd name="connsiteX1" fmla="*/ 2020491 w 4040982"/>
                <a:gd name="connsiteY1" fmla="*/ 2020491 h 2020491"/>
                <a:gd name="connsiteX2" fmla="*/ 0 w 4040982"/>
                <a:gd name="connsiteY2" fmla="*/ 0 h 2020491"/>
                <a:gd name="connsiteX0" fmla="*/ 2020491 w 2020491"/>
                <a:gd name="connsiteY0" fmla="*/ 0 h 2020491"/>
                <a:gd name="connsiteX1" fmla="*/ 0 w 2020491"/>
                <a:gd name="connsiteY1" fmla="*/ 2020491 h 2020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20491" h="2020491">
                  <a:moveTo>
                    <a:pt x="2020491" y="0"/>
                  </a:moveTo>
                  <a:cubicBezTo>
                    <a:pt x="2020491" y="1115886"/>
                    <a:pt x="1115886" y="2020491"/>
                    <a:pt x="0" y="2020491"/>
                  </a:cubicBezTo>
                </a:path>
              </a:pathLst>
            </a:custGeom>
            <a:noFill/>
            <a:ln w="403225" cap="rnd">
              <a:gradFill>
                <a:gsLst>
                  <a:gs pos="0">
                    <a:schemeClr val="bg1"/>
                  </a:gs>
                  <a:gs pos="100000">
                    <a:srgbClr val="23AAAD"/>
                  </a:gs>
                </a:gsLst>
                <a:lin ang="21594000" scaled="0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6BA0D63-1A8C-FA71-AF34-8D981C9DA020}"/>
                </a:ext>
              </a:extLst>
            </p:cNvPr>
            <p:cNvSpPr/>
            <p:nvPr/>
          </p:nvSpPr>
          <p:spPr>
            <a:xfrm rot="18815050">
              <a:off x="3779383" y="990487"/>
              <a:ext cx="2020491" cy="2020491"/>
            </a:xfrm>
            <a:custGeom>
              <a:avLst/>
              <a:gdLst>
                <a:gd name="connsiteX0" fmla="*/ 0 w 4040981"/>
                <a:gd name="connsiteY0" fmla="*/ 2020491 h 4040981"/>
                <a:gd name="connsiteX1" fmla="*/ 2020491 w 4040981"/>
                <a:gd name="connsiteY1" fmla="*/ 0 h 4040981"/>
                <a:gd name="connsiteX2" fmla="*/ 4040982 w 4040981"/>
                <a:gd name="connsiteY2" fmla="*/ 2020491 h 4040981"/>
                <a:gd name="connsiteX3" fmla="*/ 2020491 w 4040981"/>
                <a:gd name="connsiteY3" fmla="*/ 4040982 h 4040981"/>
                <a:gd name="connsiteX4" fmla="*/ 0 w 4040981"/>
                <a:gd name="connsiteY4" fmla="*/ 2020491 h 4040981"/>
                <a:gd name="connsiteX0" fmla="*/ 0 w 4040982"/>
                <a:gd name="connsiteY0" fmla="*/ 2020491 h 4040982"/>
                <a:gd name="connsiteX1" fmla="*/ 2020491 w 4040982"/>
                <a:gd name="connsiteY1" fmla="*/ 0 h 4040982"/>
                <a:gd name="connsiteX2" fmla="*/ 4040982 w 4040982"/>
                <a:gd name="connsiteY2" fmla="*/ 2020491 h 4040982"/>
                <a:gd name="connsiteX3" fmla="*/ 2020491 w 4040982"/>
                <a:gd name="connsiteY3" fmla="*/ 4040982 h 4040982"/>
                <a:gd name="connsiteX4" fmla="*/ 91440 w 4040982"/>
                <a:gd name="connsiteY4" fmla="*/ 2111931 h 4040982"/>
                <a:gd name="connsiteX0" fmla="*/ 1935425 w 3955916"/>
                <a:gd name="connsiteY0" fmla="*/ 0 h 4040982"/>
                <a:gd name="connsiteX1" fmla="*/ 3955916 w 3955916"/>
                <a:gd name="connsiteY1" fmla="*/ 2020491 h 4040982"/>
                <a:gd name="connsiteX2" fmla="*/ 1935425 w 3955916"/>
                <a:gd name="connsiteY2" fmla="*/ 4040982 h 4040982"/>
                <a:gd name="connsiteX3" fmla="*/ 6374 w 3955916"/>
                <a:gd name="connsiteY3" fmla="*/ 2111931 h 4040982"/>
                <a:gd name="connsiteX0" fmla="*/ 0 w 2020491"/>
                <a:gd name="connsiteY0" fmla="*/ 0 h 4040982"/>
                <a:gd name="connsiteX1" fmla="*/ 2020491 w 2020491"/>
                <a:gd name="connsiteY1" fmla="*/ 2020491 h 4040982"/>
                <a:gd name="connsiteX2" fmla="*/ 0 w 2020491"/>
                <a:gd name="connsiteY2" fmla="*/ 4040982 h 4040982"/>
                <a:gd name="connsiteX0" fmla="*/ 0 w 2020491"/>
                <a:gd name="connsiteY0" fmla="*/ 0 h 2020491"/>
                <a:gd name="connsiteX1" fmla="*/ 2020491 w 2020491"/>
                <a:gd name="connsiteY1" fmla="*/ 2020491 h 2020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20491" h="2020491">
                  <a:moveTo>
                    <a:pt x="0" y="0"/>
                  </a:moveTo>
                  <a:cubicBezTo>
                    <a:pt x="1115886" y="0"/>
                    <a:pt x="2020491" y="904605"/>
                    <a:pt x="2020491" y="2020491"/>
                  </a:cubicBezTo>
                </a:path>
              </a:pathLst>
            </a:custGeom>
            <a:noFill/>
            <a:ln w="403225" cap="rnd">
              <a:gradFill>
                <a:gsLst>
                  <a:gs pos="100000">
                    <a:schemeClr val="bg1"/>
                  </a:gs>
                  <a:gs pos="0">
                    <a:srgbClr val="F39E34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3C41FFD9-4544-F641-55BF-0E1B5D450A92}"/>
              </a:ext>
            </a:extLst>
          </p:cNvPr>
          <p:cNvSpPr/>
          <p:nvPr/>
        </p:nvSpPr>
        <p:spPr>
          <a:xfrm>
            <a:off x="2495900" y="1570239"/>
            <a:ext cx="3586098" cy="3586098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 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2901F9-9853-73A1-D369-8A28185FC681}"/>
              </a:ext>
            </a:extLst>
          </p:cNvPr>
          <p:cNvSpPr txBox="1"/>
          <p:nvPr/>
        </p:nvSpPr>
        <p:spPr>
          <a:xfrm>
            <a:off x="7310383" y="2531651"/>
            <a:ext cx="4406899" cy="20163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 cap="all" spc="-300" dirty="0">
                <a:solidFill>
                  <a:schemeClr val="accent1"/>
                </a:solidFill>
                <a:ea typeface="+mn-lt"/>
                <a:cs typeface="+mn-lt"/>
              </a:rPr>
              <a:t>Life Link – Connecting Blood Donors to Those in Need</a:t>
            </a:r>
            <a:endParaRPr lang="en-US" sz="3200" dirty="0">
              <a:solidFill>
                <a:schemeClr val="accent1"/>
              </a:solidFill>
            </a:endParaRPr>
          </a:p>
          <a:p>
            <a:pPr>
              <a:lnSpc>
                <a:spcPct val="70000"/>
              </a:lnSpc>
            </a:pPr>
            <a:endParaRPr lang="en-US" sz="4000" b="1" cap="all" spc="-300" dirty="0">
              <a:solidFill>
                <a:srgbClr val="003366"/>
              </a:solidFill>
              <a:latin typeface="Trade Gothic Next Cond"/>
              <a:ea typeface="Calibri"/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1895CA-783E-4D67-0B80-4F581E510DFC}"/>
              </a:ext>
            </a:extLst>
          </p:cNvPr>
          <p:cNvSpPr txBox="1"/>
          <p:nvPr/>
        </p:nvSpPr>
        <p:spPr>
          <a:xfrm>
            <a:off x="7253986" y="4284388"/>
            <a:ext cx="4406899" cy="10874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endParaRPr lang="en-US" dirty="0"/>
          </a:p>
          <a:p>
            <a:pPr>
              <a:lnSpc>
                <a:spcPct val="70000"/>
              </a:lnSpc>
            </a:pPr>
            <a:r>
              <a:rPr lang="en-US" sz="3200" b="1" spc="-300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PRESENTED BY – P.SIVA HANUMAN RAJU</a:t>
            </a: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4C91A7A9-76C6-5C2E-478B-78958A205DC7}"/>
              </a:ext>
            </a:extLst>
          </p:cNvPr>
          <p:cNvSpPr/>
          <p:nvPr/>
        </p:nvSpPr>
        <p:spPr>
          <a:xfrm>
            <a:off x="8628856" y="746366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6C79B913-9121-C0E3-775A-7CF709668169}"/>
              </a:ext>
            </a:extLst>
          </p:cNvPr>
          <p:cNvSpPr/>
          <p:nvPr/>
        </p:nvSpPr>
        <p:spPr>
          <a:xfrm>
            <a:off x="6971241" y="5509860"/>
            <a:ext cx="469371" cy="39866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7D55A065-5D8F-699B-CAD5-956600A06FD1}"/>
              </a:ext>
            </a:extLst>
          </p:cNvPr>
          <p:cNvSpPr/>
          <p:nvPr/>
        </p:nvSpPr>
        <p:spPr>
          <a:xfrm>
            <a:off x="10997406" y="5371865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F52F024-178F-4960-6EC5-A5B6B07D9C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5294" y="209112"/>
            <a:ext cx="961988" cy="9619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4F2526-484E-F26A-F7B7-8471B3806036}"/>
              </a:ext>
            </a:extLst>
          </p:cNvPr>
          <p:cNvSpPr txBox="1"/>
          <p:nvPr/>
        </p:nvSpPr>
        <p:spPr>
          <a:xfrm>
            <a:off x="7768472" y="1312767"/>
            <a:ext cx="27105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FAST API + MONGO DB</a:t>
            </a:r>
          </a:p>
        </p:txBody>
      </p:sp>
    </p:spTree>
    <p:extLst>
      <p:ext uri="{BB962C8B-B14F-4D97-AF65-F5344CB8AC3E}">
        <p14:creationId xmlns:p14="http://schemas.microsoft.com/office/powerpoint/2010/main" val="2256709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995D5C1-CD53-1E56-E137-1E3DA2F697E6}"/>
              </a:ext>
            </a:extLst>
          </p:cNvPr>
          <p:cNvSpPr/>
          <p:nvPr/>
        </p:nvSpPr>
        <p:spPr>
          <a:xfrm>
            <a:off x="6974958" y="628650"/>
            <a:ext cx="5109360" cy="5760518"/>
          </a:xfrm>
          <a:prstGeom prst="rect">
            <a:avLst/>
          </a:prstGeom>
          <a:solidFill>
            <a:srgbClr val="1B13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ea typeface="Calibri"/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47C530F-4ED7-72C4-DFBA-E6FD67E21A17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525DA37-D2EF-5A47-E272-8EB9966562F5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solidFill>
                    <a:srgbClr val="1B134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PPT Deck Name</a:t>
              </a: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E79119C-F5D0-516F-2119-6EC753D6B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CA5A2F2-FE45-7F32-05D2-A11066819A95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FDB223A-9D6B-E2E0-6732-47430A2EF29D}"/>
              </a:ext>
            </a:extLst>
          </p:cNvPr>
          <p:cNvSpPr txBox="1"/>
          <p:nvPr/>
        </p:nvSpPr>
        <p:spPr>
          <a:xfrm>
            <a:off x="485890" y="513223"/>
            <a:ext cx="5109362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sz="2400" b="1" dirty="0">
              <a:solidFill>
                <a:srgbClr val="000000"/>
              </a:solidFill>
              <a:latin typeface="Calibri" panose="020F0502020204030204"/>
              <a:ea typeface="Calibri"/>
              <a:cs typeface="Calibri"/>
            </a:endParaRPr>
          </a:p>
          <a:p>
            <a:endParaRPr lang="en-US" dirty="0">
              <a:solidFill>
                <a:srgbClr val="1B134C"/>
              </a:solidFill>
              <a:latin typeface="Arial"/>
              <a:ea typeface="Calibri"/>
              <a:cs typeface="Arial"/>
            </a:endParaRPr>
          </a:p>
          <a:p>
            <a:endParaRPr lang="en-US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D6280C-B1AC-E4E9-D7B9-00506334F729}"/>
              </a:ext>
            </a:extLst>
          </p:cNvPr>
          <p:cNvSpPr txBox="1"/>
          <p:nvPr/>
        </p:nvSpPr>
        <p:spPr>
          <a:xfrm>
            <a:off x="485285" y="334134"/>
            <a:ext cx="6627895" cy="21945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70000"/>
              </a:lnSpc>
            </a:pPr>
            <a:r>
              <a:rPr lang="en-US" sz="4400" spc="-300" dirty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Project Overview</a:t>
            </a:r>
          </a:p>
          <a:p>
            <a:pPr>
              <a:lnSpc>
                <a:spcPct val="70000"/>
              </a:lnSpc>
            </a:pPr>
            <a:endParaRPr lang="en-US" sz="4400" spc="-300" dirty="0">
              <a:solidFill>
                <a:srgbClr val="000000"/>
              </a:solidFill>
              <a:latin typeface="Calibri"/>
              <a:cs typeface="Calibri"/>
            </a:endParaRPr>
          </a:p>
          <a:p>
            <a:pPr>
              <a:lnSpc>
                <a:spcPct val="70000"/>
              </a:lnSpc>
            </a:pPr>
            <a:endParaRPr lang="en-US" sz="4400" spc="-300" dirty="0">
              <a:solidFill>
                <a:srgbClr val="000000"/>
              </a:solidFill>
              <a:latin typeface="Calibri"/>
              <a:cs typeface="Calibri"/>
            </a:endParaRPr>
          </a:p>
          <a:p>
            <a:pPr>
              <a:lnSpc>
                <a:spcPct val="70000"/>
              </a:lnSpc>
            </a:pPr>
            <a:endParaRPr lang="en-US" sz="4400" spc="-300" dirty="0">
              <a:solidFill>
                <a:srgbClr val="000000"/>
              </a:solidFill>
              <a:latin typeface="Calibri"/>
              <a:cs typeface="Calibri"/>
            </a:endParaRPr>
          </a:p>
          <a:p>
            <a:pPr>
              <a:lnSpc>
                <a:spcPct val="70000"/>
              </a:lnSpc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61BEEB-106E-6B6B-12F6-E435369EF190}"/>
              </a:ext>
            </a:extLst>
          </p:cNvPr>
          <p:cNvSpPr txBox="1"/>
          <p:nvPr/>
        </p:nvSpPr>
        <p:spPr>
          <a:xfrm>
            <a:off x="648586" y="1172512"/>
            <a:ext cx="646459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1.Life-Saving Platform</a:t>
            </a:r>
            <a:r>
              <a:rPr lang="en-US" dirty="0"/>
              <a:t> – Designed to connect blood donors with       patients in urgent need.</a:t>
            </a:r>
          </a:p>
          <a:p>
            <a:r>
              <a:rPr lang="en-US" b="1" dirty="0"/>
              <a:t>2.Donor Registration</a:t>
            </a:r>
            <a:r>
              <a:rPr lang="en-US" dirty="0"/>
              <a:t> – Users can register with details like blood type, location, and availability</a:t>
            </a:r>
          </a:p>
          <a:p>
            <a:r>
              <a:rPr lang="en-US" b="1" dirty="0"/>
              <a:t>3.Search &amp; Match</a:t>
            </a:r>
            <a:r>
              <a:rPr lang="en-US" dirty="0"/>
              <a:t> – Patients can quickly find compatible donors nearby</a:t>
            </a:r>
          </a:p>
          <a:p>
            <a:r>
              <a:rPr lang="en-US" b="1" dirty="0"/>
              <a:t>4.Emergency Requests</a:t>
            </a:r>
            <a:r>
              <a:rPr lang="en-US" dirty="0"/>
              <a:t> – Allows posting urgent blood requests visible to nearby donors.</a:t>
            </a:r>
          </a:p>
          <a:p>
            <a:r>
              <a:rPr lang="en-US" b="1" dirty="0"/>
              <a:t>5.Secure &amp; Reliable</a:t>
            </a:r>
            <a:r>
              <a:rPr lang="en-US" dirty="0"/>
              <a:t> – Implements JWT authentication and encrypted data protection.</a:t>
            </a:r>
          </a:p>
          <a:p>
            <a:r>
              <a:rPr lang="en-US" b="1" dirty="0"/>
              <a:t>6.Scalable System</a:t>
            </a:r>
            <a:r>
              <a:rPr lang="en-US" dirty="0"/>
              <a:t> – Modular design for future integration with hospitals and blood banks.</a:t>
            </a:r>
          </a:p>
          <a:p>
            <a:r>
              <a:rPr lang="en-US" b="1" dirty="0"/>
              <a:t>8.Community Impact</a:t>
            </a:r>
            <a:r>
              <a:rPr lang="en-US" dirty="0"/>
              <a:t> – Builds a responsible donor network to save more lives faster.</a:t>
            </a:r>
          </a:p>
          <a:p>
            <a:endParaRPr lang="en-US" dirty="0"/>
          </a:p>
        </p:txBody>
      </p:sp>
      <p:sp>
        <p:nvSpPr>
          <p:cNvPr id="21" name="AutoShape 7">
            <a:extLst>
              <a:ext uri="{FF2B5EF4-FFF2-40B4-BE49-F238E27FC236}">
                <a16:creationId xmlns:a16="http://schemas.microsoft.com/office/drawing/2014/main" id="{9D293C63-1A6A-1D78-35C6-65C14CE72B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F1EC5B6-C6C8-4850-F768-6FA3326F2B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8661" y="628648"/>
            <a:ext cx="5085655" cy="5760519"/>
          </a:xfrm>
          <a:prstGeom prst="rect">
            <a:avLst/>
          </a:prstGeom>
          <a:effectLst>
            <a:softEdge rad="177800"/>
          </a:effectLst>
        </p:spPr>
      </p:pic>
    </p:spTree>
    <p:extLst>
      <p:ext uri="{BB962C8B-B14F-4D97-AF65-F5344CB8AC3E}">
        <p14:creationId xmlns:p14="http://schemas.microsoft.com/office/powerpoint/2010/main" val="3368749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C5D6E-75BE-3BF8-DDFF-AEFFFAB726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57251C9-50E1-D6E7-1A31-0100DAF93BD5}"/>
              </a:ext>
            </a:extLst>
          </p:cNvPr>
          <p:cNvSpPr/>
          <p:nvPr/>
        </p:nvSpPr>
        <p:spPr>
          <a:xfrm>
            <a:off x="0" y="5871188"/>
            <a:ext cx="3428206" cy="697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7761C-828E-FF7C-E1DA-E59A8E2AF68F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643686-7E6A-4CFC-EB4B-F0BC1CE50BFB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solidFill>
                    <a:srgbClr val="1B134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PPT Deck Name</a:t>
              </a: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B8019E4-3052-E355-AC05-A6B236742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EA24FC2-CF6A-5B4D-1C5F-4C0CC5ABE0AB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0E444ED-87CB-1698-015F-8C5295054B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2" b="8882"/>
          <a:stretch>
            <a:fillRect/>
          </a:stretch>
        </p:blipFill>
        <p:spPr>
          <a:xfrm>
            <a:off x="1" y="-12852"/>
            <a:ext cx="12180626" cy="6880746"/>
          </a:xfrm>
          <a:prstGeom prst="rect">
            <a:avLst/>
          </a:prstGeo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3018656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088F8-073A-5FCF-7308-2EC60CDF3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BCCEC3B-C0D3-843C-32F3-72780EA21026}"/>
              </a:ext>
            </a:extLst>
          </p:cNvPr>
          <p:cNvSpPr txBox="1"/>
          <p:nvPr/>
        </p:nvSpPr>
        <p:spPr>
          <a:xfrm>
            <a:off x="416554" y="644157"/>
            <a:ext cx="4381499" cy="59676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70000"/>
              </a:lnSpc>
            </a:pPr>
            <a:r>
              <a:rPr lang="en-US" sz="4400" spc="-300" dirty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Architecture: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13A0819-0D3C-02E0-6DBB-4E9689E40008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27F195B-8CF8-2175-9BC5-9CE49FA48C1C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solidFill>
                    <a:srgbClr val="1B134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PPT Deck Name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3FE5C1F2-A290-1FBE-0BC2-EC5F0E887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33F2914-AE79-DECF-8393-B159B3697381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88C14B5-4C20-4EE1-A2A5-AD7EEA76EE3F}"/>
              </a:ext>
            </a:extLst>
          </p:cNvPr>
          <p:cNvSpPr txBox="1"/>
          <p:nvPr/>
        </p:nvSpPr>
        <p:spPr>
          <a:xfrm>
            <a:off x="416554" y="1551563"/>
            <a:ext cx="1159823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1.Backend API (</a:t>
            </a:r>
            <a:r>
              <a:rPr lang="en-US" sz="2000" b="1" dirty="0" err="1"/>
              <a:t>FastAPI</a:t>
            </a:r>
            <a:r>
              <a:rPr lang="en-US" sz="2000" b="1" dirty="0"/>
              <a:t>)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Core logic and processing layer.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Manages authentication, donor data, requests, and notifications.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Uses </a:t>
            </a:r>
            <a:r>
              <a:rPr lang="en-US" sz="2000" b="1" dirty="0"/>
              <a:t>JWT</a:t>
            </a:r>
            <a:r>
              <a:rPr lang="en-US" sz="2000" dirty="0"/>
              <a:t> for secure access</a:t>
            </a:r>
          </a:p>
          <a:p>
            <a:r>
              <a:rPr lang="en-US" sz="2000" b="1" dirty="0"/>
              <a:t>2.Databases (Hybrid Model)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MongoDB (NoSQL):</a:t>
            </a:r>
            <a:r>
              <a:rPr lang="en-US" sz="2000" dirty="0"/>
              <a:t> Stores donor profiles, locations, and emergency requests.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MySQL (Relational):</a:t>
            </a:r>
            <a:r>
              <a:rPr lang="en-US" sz="2000" dirty="0"/>
              <a:t> Manages user accounts, authentication, and reports.</a:t>
            </a:r>
          </a:p>
          <a:p>
            <a:r>
              <a:rPr lang="en-US" sz="2000" b="1" dirty="0"/>
              <a:t>3.Donor Matching Workflow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Matches blood type + location + availability.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Prioritizes urgent cases with AI-powered logic.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Returns nearest compatible donor list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014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3DD817-0C9A-83B2-07E2-52685EA0C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1EA1AF7-F7CA-DED6-786C-96A0A2748E15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A3DF286-AC15-C327-332C-8CDEAE112294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solidFill>
                    <a:srgbClr val="1B134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PPT Deck Name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5009E79B-716C-52DB-E3C6-4916B90AF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3F024D3-E9D1-8701-76AA-A1EA1B9655FD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E2D6C21-5F23-FE6A-46C8-637BD7293947}"/>
              </a:ext>
            </a:extLst>
          </p:cNvPr>
          <p:cNvGrpSpPr/>
          <p:nvPr/>
        </p:nvGrpSpPr>
        <p:grpSpPr>
          <a:xfrm>
            <a:off x="732633" y="442914"/>
            <a:ext cx="5130795" cy="5115464"/>
            <a:chOff x="965200" y="1122616"/>
            <a:chExt cx="4248146" cy="423545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50668FB-C0DE-2873-C921-894C7C9EF43B}"/>
                </a:ext>
              </a:extLst>
            </p:cNvPr>
            <p:cNvSpPr/>
            <p:nvPr/>
          </p:nvSpPr>
          <p:spPr>
            <a:xfrm>
              <a:off x="965200" y="1122616"/>
              <a:ext cx="2095498" cy="2095498"/>
            </a:xfrm>
            <a:prstGeom prst="rect">
              <a:avLst/>
            </a:prstGeom>
            <a:solidFill>
              <a:srgbClr val="1B134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5E507B4-3C83-0479-480D-748908DF6C98}"/>
                </a:ext>
              </a:extLst>
            </p:cNvPr>
            <p:cNvSpPr/>
            <p:nvPr/>
          </p:nvSpPr>
          <p:spPr>
            <a:xfrm>
              <a:off x="3117848" y="1122616"/>
              <a:ext cx="2095498" cy="2095498"/>
            </a:xfrm>
            <a:prstGeom prst="rect">
              <a:avLst/>
            </a:prstGeom>
            <a:blipFill dpi="0" rotWithShape="1">
              <a:blip r:embed="rId5"/>
              <a:srcRect/>
              <a:tile tx="0" ty="0" sx="25000" sy="25000" flip="none" algn="r"/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B883FF5-2213-C09A-E07C-2C6D9281C7CB}"/>
                </a:ext>
              </a:extLst>
            </p:cNvPr>
            <p:cNvSpPr/>
            <p:nvPr/>
          </p:nvSpPr>
          <p:spPr>
            <a:xfrm>
              <a:off x="965200" y="3262570"/>
              <a:ext cx="2095498" cy="2095498"/>
            </a:xfrm>
            <a:prstGeom prst="rect">
              <a:avLst/>
            </a:prstGeom>
            <a:blipFill dpi="0" rotWithShape="1">
              <a:blip r:embed="rId6"/>
              <a:srcRect/>
              <a:tile tx="0" ty="0" sx="25000" sy="25000" flip="none" algn="ctr"/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8004D42-ABE9-D347-A138-5607C5AFBED4}"/>
                </a:ext>
              </a:extLst>
            </p:cNvPr>
            <p:cNvSpPr/>
            <p:nvPr/>
          </p:nvSpPr>
          <p:spPr>
            <a:xfrm>
              <a:off x="3117848" y="3262570"/>
              <a:ext cx="2095498" cy="2095498"/>
            </a:xfrm>
            <a:prstGeom prst="rect">
              <a:avLst/>
            </a:prstGeom>
            <a:solidFill>
              <a:srgbClr val="F39E3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A1A238D-BB1A-1DF7-5EAD-942C093B5C08}"/>
              </a:ext>
            </a:extLst>
          </p:cNvPr>
          <p:cNvSpPr txBox="1"/>
          <p:nvPr/>
        </p:nvSpPr>
        <p:spPr>
          <a:xfrm>
            <a:off x="875918" y="1611823"/>
            <a:ext cx="2387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 err="1">
                <a:solidFill>
                  <a:schemeClr val="bg1"/>
                </a:solidFill>
              </a:rPr>
              <a:t>LifeLink</a:t>
            </a:r>
            <a:r>
              <a:rPr lang="en-US" sz="1200" dirty="0">
                <a:solidFill>
                  <a:schemeClr val="bg1"/>
                </a:solidFill>
              </a:rPr>
              <a:t> is a socially-driven platform designed to save lives by seamlessly connecting blood donors with those in urgent need.</a:t>
            </a:r>
            <a:endParaRPr lang="en-US" sz="12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D14264-A9E9-FCB8-97FB-6C661A55775E}"/>
              </a:ext>
            </a:extLst>
          </p:cNvPr>
          <p:cNvSpPr txBox="1"/>
          <p:nvPr/>
        </p:nvSpPr>
        <p:spPr>
          <a:xfrm>
            <a:off x="3428206" y="4197440"/>
            <a:ext cx="23876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Register &amp; Search Donors</a:t>
            </a:r>
            <a:br>
              <a:rPr lang="en-US" sz="1400" dirty="0"/>
            </a:br>
            <a:r>
              <a:rPr lang="en-US" sz="1400" dirty="0"/>
              <a:t>Users can register as donors by blood type and location, and search for compatible donors nearby.</a:t>
            </a: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A9C3E6-90EB-B881-5419-EE182BB04B28}"/>
              </a:ext>
            </a:extLst>
          </p:cNvPr>
          <p:cNvSpPr txBox="1"/>
          <p:nvPr/>
        </p:nvSpPr>
        <p:spPr>
          <a:xfrm>
            <a:off x="805466" y="671022"/>
            <a:ext cx="2385217" cy="888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2400" b="1" dirty="0" err="1">
                <a:solidFill>
                  <a:schemeClr val="bg1"/>
                </a:solidFill>
              </a:rPr>
              <a:t>LifeLink</a:t>
            </a:r>
            <a:r>
              <a:rPr lang="en-US" sz="2400" b="1" dirty="0">
                <a:solidFill>
                  <a:schemeClr val="bg1"/>
                </a:solidFill>
              </a:rPr>
              <a:t> – Connecting Blood Donors</a:t>
            </a:r>
            <a:endParaRPr lang="en-US" sz="2400" b="1" spc="-300" dirty="0">
              <a:solidFill>
                <a:srgbClr val="F39E34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4DC5ED-E3E1-5D2F-5A65-894D55EE8B60}"/>
              </a:ext>
            </a:extLst>
          </p:cNvPr>
          <p:cNvSpPr txBox="1"/>
          <p:nvPr/>
        </p:nvSpPr>
        <p:spPr>
          <a:xfrm>
            <a:off x="3428206" y="3386962"/>
            <a:ext cx="2385217" cy="629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2400" b="1" dirty="0"/>
              <a:t>Register &amp; Search Donors</a:t>
            </a:r>
            <a:endParaRPr lang="en-US" sz="2400" b="1" spc="-3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165312-615A-D343-FA22-AA0B3F4F1558}"/>
              </a:ext>
            </a:extLst>
          </p:cNvPr>
          <p:cNvSpPr txBox="1"/>
          <p:nvPr/>
        </p:nvSpPr>
        <p:spPr>
          <a:xfrm>
            <a:off x="6328574" y="2162973"/>
            <a:ext cx="5244301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600" dirty="0"/>
            </a:br>
            <a:r>
              <a:rPr lang="en-US" sz="1600" b="1" dirty="0"/>
              <a:t>Patients and families can post urgent blood requests. The platform identifies the best donor matches based on blood type and proximity, ensuring faster response during emergencies.</a:t>
            </a:r>
          </a:p>
          <a:p>
            <a:endParaRPr lang="en-US" sz="1400" kern="2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AAE1F59-2710-4E73-B70C-819413314C80}"/>
              </a:ext>
            </a:extLst>
          </p:cNvPr>
          <p:cNvSpPr txBox="1"/>
          <p:nvPr/>
        </p:nvSpPr>
        <p:spPr>
          <a:xfrm>
            <a:off x="6328574" y="825069"/>
            <a:ext cx="4381499" cy="1754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3200" b="1" dirty="0"/>
              <a:t>Emergency Blood Requests &amp;Faster Response Times</a:t>
            </a:r>
            <a:br>
              <a:rPr lang="en-US" sz="2800" dirty="0"/>
            </a:br>
            <a:endParaRPr lang="en-US" sz="2800" b="1" dirty="0"/>
          </a:p>
          <a:p>
            <a:pPr>
              <a:lnSpc>
                <a:spcPct val="70000"/>
              </a:lnSpc>
            </a:pPr>
            <a:endParaRPr lang="en-US" sz="2800" b="1" spc="-300" dirty="0">
              <a:solidFill>
                <a:srgbClr val="F39E34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AB3EA4-7F3F-13C3-E48F-7869CE2EA38B}"/>
              </a:ext>
            </a:extLst>
          </p:cNvPr>
          <p:cNvSpPr txBox="1"/>
          <p:nvPr/>
        </p:nvSpPr>
        <p:spPr>
          <a:xfrm>
            <a:off x="6328575" y="3961974"/>
            <a:ext cx="453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Life Link improves the speed of connecting patients with available donors, ensuring timely support and maximizing the chances of saving lives</a:t>
            </a:r>
          </a:p>
        </p:txBody>
      </p:sp>
    </p:spTree>
    <p:extLst>
      <p:ext uri="{BB962C8B-B14F-4D97-AF65-F5344CB8AC3E}">
        <p14:creationId xmlns:p14="http://schemas.microsoft.com/office/powerpoint/2010/main" val="688460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688259-6D80-C4E7-7800-399FF0886C91}"/>
              </a:ext>
            </a:extLst>
          </p:cNvPr>
          <p:cNvSpPr txBox="1"/>
          <p:nvPr/>
        </p:nvSpPr>
        <p:spPr>
          <a:xfrm>
            <a:off x="2604691" y="2997728"/>
            <a:ext cx="6982617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9600" b="1" spc="-3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Thank You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E088B2-7839-7182-1F4C-0A026525B9D2}"/>
              </a:ext>
            </a:extLst>
          </p:cNvPr>
          <p:cNvSpPr/>
          <p:nvPr/>
        </p:nvSpPr>
        <p:spPr>
          <a:xfrm>
            <a:off x="10877550" y="4914900"/>
            <a:ext cx="1314450" cy="1943100"/>
          </a:xfrm>
          <a:prstGeom prst="rect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8B4B88-3803-7AB5-CEFC-EE256A8F840C}"/>
              </a:ext>
            </a:extLst>
          </p:cNvPr>
          <p:cNvSpPr/>
          <p:nvPr/>
        </p:nvSpPr>
        <p:spPr>
          <a:xfrm>
            <a:off x="0" y="0"/>
            <a:ext cx="542925" cy="1647826"/>
          </a:xfrm>
          <a:prstGeom prst="rect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482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354</Words>
  <Application>Microsoft Office PowerPoint</Application>
  <PresentationFormat>Widescreen</PresentationFormat>
  <Paragraphs>43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Poppins</vt:lpstr>
      <vt:lpstr>Trade Gothic Next Cond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Aditya Nandanwar</dc:creator>
  <cp:lastModifiedBy>Siva Hanuman Raju Petha</cp:lastModifiedBy>
  <cp:revision>24</cp:revision>
  <dcterms:created xsi:type="dcterms:W3CDTF">2025-08-25T08:51:55Z</dcterms:created>
  <dcterms:modified xsi:type="dcterms:W3CDTF">2025-09-09T09:30:45Z</dcterms:modified>
</cp:coreProperties>
</file>